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_rels/presentation.xml.rels" ContentType="application/vnd.openxmlformats-package.relationships+xml"/>
  <Override PartName="/ppt/media/image16.png" ContentType="image/png"/>
  <Override PartName="/ppt/media/image1.jpeg" ContentType="image/jpeg"/>
  <Override PartName="/ppt/media/image3.png" ContentType="image/png"/>
  <Override PartName="/ppt/media/image14.png" ContentType="image/png"/>
  <Override PartName="/ppt/media/image5.png" ContentType="image/png"/>
  <Override PartName="/ppt/media/image6.jpeg" ContentType="image/jpeg"/>
  <Override PartName="/ppt/media/image13.png" ContentType="image/png"/>
  <Override PartName="/ppt/media/image4.png" ContentType="image/png"/>
  <Override PartName="/ppt/media/image10.jpeg" ContentType="image/jpeg"/>
  <Override PartName="/ppt/media/image7.jpeg" ContentType="image/jpeg"/>
  <Override PartName="/ppt/media/image9.png" ContentType="image/png"/>
  <Override PartName="/ppt/media/image15.gif" ContentType="image/gif"/>
  <Override PartName="/ppt/media/image2.png" ContentType="image/png"/>
  <Override PartName="/ppt/media/image11.png" ContentType="image/png"/>
  <Override PartName="/ppt/media/image12.jpeg" ContentType="image/jpeg"/>
  <Override PartName="/ppt/media/image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42BA8E-D77D-46D7-BA4F-F70503014ED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7CE61DC-639A-444A-9787-40FF9092422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tand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F992B36-F5C1-415B-91E5-432C235FAD9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AB03E1A-4DD2-4C88-A1F6-250B9F9D57E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57AE168-1645-4226-ABF8-880EA41B67E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19E731C-133B-4296-B38F-E81BCD90A38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F18E498-3F6B-4E35-9F63-DCAA42DDF5C9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8DD868D-D4C2-468C-B7FE-4946099651AB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63FC866-7FA3-41EA-8320-0510844E3782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</a:t>
            </a: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2B8FFAE-C92F-4AB1-AC6E-2A70E44B09F4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61F386B-A8B0-45AC-A9C0-D4D5E7792C4B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B6775B6-EBE5-485C-9F9C-0D83EF9DB983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12.jpeg"/><Relationship Id="rId4" Type="http://schemas.openxmlformats.org/officeDocument/2006/relationships/slideLayout" Target="../slideLayouts/slideLayout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gif"/><Relationship Id="rId2" Type="http://schemas.openxmlformats.org/officeDocument/2006/relationships/slideLayout" Target="../slideLayouts/slideLayout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04520" y="154800"/>
            <a:ext cx="7394040" cy="74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Introduction simplifiée aux Exosomes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2164680" y="5972760"/>
            <a:ext cx="5499000" cy="71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Dr. Christophe QUENTIN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indent="0" algn="ctr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29 Aout 2024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1800000" y="765000"/>
            <a:ext cx="5758560" cy="527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Comment agissent les exosomes : 1- les micro ARN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360000" y="1317600"/>
            <a:ext cx="8227800" cy="1380960"/>
          </a:xfrm>
          <a:prstGeom prst="rect">
            <a:avLst/>
          </a:prstGeom>
          <a:ln w="0">
            <a:noFill/>
          </a:ln>
        </p:spPr>
      </p:pic>
      <p:sp>
        <p:nvSpPr>
          <p:cNvPr id="68" name="PlaceHolder 2"/>
          <p:cNvSpPr>
            <a:spLocks noGrp="1"/>
          </p:cNvSpPr>
          <p:nvPr>
            <p:ph type="title"/>
          </p:nvPr>
        </p:nvSpPr>
        <p:spPr>
          <a:xfrm>
            <a:off x="410760" y="2880000"/>
            <a:ext cx="82278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Les micro ARN sont des régulateurs post-transcriptionnels capables d’extinction de</a:t>
            </a:r>
            <a:br>
              <a:rPr sz="1800"/>
            </a:b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 l’expression d’un gène ; leur appariement à un ARN messager (ARNm) cible peut</a:t>
            </a:r>
            <a:br>
              <a:rPr sz="1800"/>
            </a:b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 conduire à l'inhibition de sa traduction ou à sa dégradation, selon le degré de</a:t>
            </a:r>
            <a:br>
              <a:rPr sz="1800"/>
            </a:b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 complémentarité entre la séquence du miARN et celle de son ARNm cible. </a:t>
            </a:r>
            <a:br>
              <a:rPr sz="1800"/>
            </a:b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Rôle dans l’ embryogénèse et le développement de tumeurs.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Comment agissent les exosomes : 2- ARN longs non codants : lncRNA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1980000" y="981000"/>
            <a:ext cx="5398560" cy="3572640"/>
          </a:xfrm>
          <a:prstGeom prst="rect">
            <a:avLst/>
          </a:prstGeom>
          <a:ln w="0">
            <a:noFill/>
          </a:ln>
        </p:spPr>
      </p:pic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720000" y="4500000"/>
            <a:ext cx="8227800" cy="2158560"/>
          </a:xfrm>
          <a:prstGeom prst="rect">
            <a:avLst/>
          </a:prstGeom>
          <a:ln w="0"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1464120" y="4555080"/>
            <a:ext cx="6634440" cy="207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Interactions  ARN longs non codant sur la régulation de la traduction,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720000" y="2520000"/>
            <a:ext cx="7504920" cy="341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44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Comment agissent les exosomes : 3- les ARN circulaires : circRNA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720000" y="720000"/>
            <a:ext cx="6949080" cy="606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/>
          </p:nvPr>
        </p:nvSpPr>
        <p:spPr>
          <a:xfrm>
            <a:off x="457200" y="680400"/>
            <a:ext cx="8362080" cy="91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  <a:ea typeface="Noto Sans CJK SC"/>
              </a:rPr>
              <a:t>Methodes d’ isolation : Ultracentrifugation, chromatographie , capture par immunoaffinité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  <a:ea typeface="Noto Sans CJK SC"/>
              </a:rPr>
              <a:t>Techniques de caractérisation: NTA, microscopie electronique , cytometrie en flux, Western blotting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title"/>
          </p:nvPr>
        </p:nvSpPr>
        <p:spPr>
          <a:xfrm>
            <a:off x="457200" y="-24264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Calibri"/>
              </a:rPr>
              <a:t>Techniques d’ isolation et de caractérisation des Exosomes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402840" y="1937520"/>
            <a:ext cx="8055720" cy="454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Intérêt diagnostique et thérapeutique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457200" y="1620000"/>
            <a:ext cx="8227800" cy="416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Biomarqueurs: detection précoce et plus spécifique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Noto Sans CJK SC"/>
              </a:rPr>
              <a:t>Vecteurs: délivrer de façon ciblée des molécules bioactives : 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Noto Sans CJK SC"/>
              </a:rPr>
              <a:t>atteindre des cellules tumorales uniquement, ou traverser la 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Noto Sans CJK SC"/>
              </a:rPr>
              <a:t>barrière hémato-encéphalique, 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Noto Sans CJK SC"/>
              </a:rPr>
              <a:t>atteindre les macrophages 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Noto Sans CJK SC"/>
              </a:rPr>
              <a:t>infectés par mycobacterium tuberculosis.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Noto Sans CJK SC"/>
              </a:rPr>
              <a:t>Nouvelles stratégies anti virales contre le VIH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Noto Sans CJK SC"/>
              </a:rPr>
              <a:t>Délivrer des agents immunosuppresseurs aux cellules 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Noto Sans CJK SC"/>
              </a:rPr>
              <a:t>immunes activées dans les maladies auto-immunes et dans 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Noto Sans CJK SC"/>
              </a:rPr>
              <a:t>les rejets de greffe.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Noto Sans CJK SC"/>
              </a:rPr>
              <a:t> 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Noto Sans CJK SC"/>
              </a:rPr>
              <a:t>Nouveaux types de vaccins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Noto Sans CJK SC"/>
              </a:rPr>
              <a:t>Potentiel pour la médecine regénérative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Recherche et perspectives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Essais cliniques: investigations sur l’ efficacité diagnostique et therapeutique 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Technologies émergentes : avancées dans la fabrication de cargo synthétique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Défi en recherche sur les exosomes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Standardisation: Besoin de protocoles standardisés pour l’ annalyse biochimique.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Complexité biologique: Hétérogéneité des populations exosomiques. 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Application quotidienne à grande échelle:   impact budget santé, condition de manipulation des prélèvements, conservation et transport au laboratoire.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20320"/>
            <a:ext cx="82278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Bibliographie et mises à jour bientôt disponible sur Github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102960" y="1440000"/>
            <a:ext cx="8940600" cy="503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-6264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chemeClr val="dk1"/>
                </a:solidFill>
                <a:latin typeface="Calibri"/>
              </a:rPr>
              <a:t>Que sont les exosomes ?</a:t>
            </a:r>
            <a:endParaRPr b="0" lang="fr-F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720000"/>
            <a:ext cx="7641360" cy="55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petites vésicules extracellulaires d’un diamètre de 30-150 nm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Secrétés par de nombreux types de cellules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900000" y="1440000"/>
            <a:ext cx="8217000" cy="521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Histoire de la découverte des Exosomes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080000"/>
            <a:ext cx="8227800" cy="109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00" spc="-1" strike="noStrike">
                <a:solidFill>
                  <a:schemeClr val="dk1"/>
                </a:solidFill>
                <a:latin typeface="Calibri"/>
                <a:ea typeface="Noto Sans CJK SC"/>
              </a:rPr>
              <a:t>Identifié dans les années 1980 par le dr Rose Johnstone qui étudiait la capture du fer par les réticulocytes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00" spc="-1" strike="noStrike">
                <a:solidFill>
                  <a:schemeClr val="dk1"/>
                </a:solidFill>
                <a:latin typeface="Calibri"/>
                <a:ea typeface="Noto Sans CJK SC"/>
              </a:rPr>
              <a:t>Interprété initiallement comme étant des déchets cellulaires</a:t>
            </a:r>
            <a:endParaRPr b="0" lang="fr-FR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3162240" y="1768680"/>
            <a:ext cx="4036320" cy="508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Ordres de grandeurs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456840" y="2304720"/>
            <a:ext cx="8227800" cy="3114360"/>
          </a:xfrm>
          <a:prstGeom prst="rect">
            <a:avLst/>
          </a:prstGeom>
          <a:ln w="0">
            <a:noFill/>
          </a:ln>
        </p:spPr>
      </p:pic>
      <p:sp>
        <p:nvSpPr>
          <p:cNvPr id="53" name="PlaceHolder 2"/>
          <p:cNvSpPr>
            <a:spLocks noGrp="1"/>
          </p:cNvSpPr>
          <p:nvPr>
            <p:ph type="title"/>
          </p:nvPr>
        </p:nvSpPr>
        <p:spPr>
          <a:xfrm>
            <a:off x="411480" y="558000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cellules de cancer ovarien recouvertes d’ exosomes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10760" y="-18000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dk1"/>
                </a:solidFill>
                <a:latin typeface="Calibri"/>
              </a:rPr>
              <a:t>Formation et relargage des exosomes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700200"/>
            <a:ext cx="8227800" cy="127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Provenance de la voie endocytaire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Echanges moléculaires avec l’ appareil de Golgi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Formation de corps multivésiculaires renfermant des vesicules intraluminales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Fusion avec la membrane plasmique et libération des exosomes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1854360" y="1980000"/>
            <a:ext cx="5164200" cy="483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4400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Corps multivésiculaires  en microscopie électronique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1440000" y="1011960"/>
            <a:ext cx="6118560" cy="583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-24264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chemeClr val="dk1"/>
                </a:solidFill>
                <a:latin typeface="Calibri"/>
              </a:rPr>
              <a:t>Diversité de composition des exosomes 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277200" y="700200"/>
            <a:ext cx="8541360" cy="37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1620000" y="799560"/>
            <a:ext cx="5938560" cy="592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94680"/>
            <a:ext cx="8181360" cy="44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Dialogue cellulaire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720000" y="560520"/>
            <a:ext cx="7738560" cy="625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Fonctions des Exosomes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Communication Intercellulaire: Transfert de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protéines and de différents types d’ ARN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Réponse Immunitaire: Role dans la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modulation et la présentation d’ antigènes 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Impliqué dans le processus d’ évolution des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cancers et leur dissémination métastatique, le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gain de résistance aux chimiothérapies; les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maladies neuro-dégénératives, les maladies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Noto Sans CJK SC"/>
              </a:rPr>
              <a:t>auto-immunes, les infections virales.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4303</TotalTime>
  <Application>LibreOffice/7.6.7.2$Linux_X86_64 LibreOffice_project/60$Build-2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fr-FR</dc:language>
  <cp:lastModifiedBy/>
  <dcterms:modified xsi:type="dcterms:W3CDTF">2024-08-28T14:08:06Z</dcterms:modified>
  <cp:revision>59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